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8229600" cx="14630400"/>
  <p:notesSz cx="8229600" cy="14630400"/>
  <p:embeddedFontLst>
    <p:embeddedFont>
      <p:font typeface="Montserrat"/>
      <p:bold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9" roundtripDataSignature="AMtx7mieD6z5UhgQ9Ki56s6K23X4GiDre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bold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0cc870d4e5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30cc870d4e5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0cc870d4e5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0cc870d4e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0cc870d4e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0cc870d4e5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0cc870d4e5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0cc870d4e5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g30cc870d4e5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0cc870d4e5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30cc870d4e5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g30cc870d4e5_0_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0cc870d4e5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g30cc870d4e5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30cc870d4e5_0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0cc870d4e5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30cc870d4e5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30cc870d4e5_0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0cc870d4e5_0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30cc870d4e5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30cc870d4e5_0_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0cc870d4e5_0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30cc870d4e5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30cc870d4e5_0_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0cc870d4e5_0_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30cc870d4e5_0_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0cc870d4e5_0_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es.indeed.com/orientacion-laboral/desarrollo-profesional/ventajas-desventajas-metodologia-scrum" TargetMode="External"/><Relationship Id="rId4" Type="http://schemas.openxmlformats.org/officeDocument/2006/relationships/hyperlink" Target="https://proyectum.com/sistema/blog/determinacion-de-dependencias-en-un-proyecto-scrum/" TargetMode="External"/><Relationship Id="rId5" Type="http://schemas.openxmlformats.org/officeDocument/2006/relationships/hyperlink" Target="https://adictosaltrabajo.com/2019/08/28/dificultades-a-la-hora-de-estimar/" TargetMode="External"/><Relationship Id="rId6" Type="http://schemas.openxmlformats.org/officeDocument/2006/relationships/hyperlink" Target="https://www.codemotion.com/magazine/es/devops-es/scrum-metodologia-util-o-problematica/" TargetMode="External"/><Relationship Id="rId7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/>
          <p:nvPr/>
        </p:nvSpPr>
        <p:spPr>
          <a:xfrm>
            <a:off x="6108600" y="1066225"/>
            <a:ext cx="8112000" cy="3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6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50"/>
              <a:buFont typeface="Montserrat"/>
              <a:buNone/>
            </a:pPr>
            <a:r>
              <a:rPr b="1" i="0" lang="en-US" sz="60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Metodolog</a:t>
            </a:r>
            <a:r>
              <a:rPr b="1" lang="en-US" sz="6050"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b="1" i="0" lang="en-US" sz="60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 Scrum: </a:t>
            </a:r>
            <a:endParaRPr b="1" i="0" sz="605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256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50"/>
              <a:buFont typeface="Montserrat"/>
              <a:buNone/>
            </a:pPr>
            <a:r>
              <a:t/>
            </a:r>
            <a:endParaRPr b="1" sz="605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256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50"/>
              <a:buFont typeface="Montserrat"/>
              <a:buNone/>
            </a:pPr>
            <a:r>
              <a:rPr b="1" i="0" lang="en-US" sz="60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Crítica</a:t>
            </a:r>
            <a:endParaRPr b="0" i="0" sz="6050" u="none" cap="none" strike="noStrike"/>
          </a:p>
        </p:txBody>
      </p:sp>
      <p:sp>
        <p:nvSpPr>
          <p:cNvPr id="58" name="Google Shape;58;p1"/>
          <p:cNvSpPr/>
          <p:nvPr/>
        </p:nvSpPr>
        <p:spPr>
          <a:xfrm>
            <a:off x="12178874" y="6263751"/>
            <a:ext cx="2162700" cy="14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3D3838"/>
                </a:solidFill>
              </a:rPr>
              <a:t>Saul Vera</a:t>
            </a:r>
            <a:endParaRPr sz="1900">
              <a:solidFill>
                <a:srgbClr val="3D3838"/>
              </a:solidFill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3D3838"/>
                </a:solidFill>
              </a:rPr>
              <a:t>Oriol Ribas</a:t>
            </a:r>
            <a:endParaRPr sz="1900">
              <a:solidFill>
                <a:srgbClr val="3D3838"/>
              </a:solidFill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3D3838"/>
                </a:solidFill>
              </a:rPr>
              <a:t>Guillermo Navas</a:t>
            </a:r>
            <a:endParaRPr sz="1900">
              <a:solidFill>
                <a:srgbClr val="3D3838"/>
              </a:solidFill>
            </a:endParaRPr>
          </a:p>
        </p:txBody>
      </p:sp>
      <p:pic>
        <p:nvPicPr>
          <p:cNvPr id="59" name="Google Shape;59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0cc870d4e5_0_73"/>
          <p:cNvSpPr/>
          <p:nvPr/>
        </p:nvSpPr>
        <p:spPr>
          <a:xfrm>
            <a:off x="1330000" y="686225"/>
            <a:ext cx="66165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lang="en-US" sz="4300">
                <a:latin typeface="Montserrat"/>
                <a:ea typeface="Montserrat"/>
                <a:cs typeface="Montserrat"/>
                <a:sym typeface="Montserrat"/>
              </a:rPr>
              <a:t>Falta de comunicació</a:t>
            </a:r>
            <a:endParaRPr b="0" i="0" sz="4300" u="none" cap="none" strike="noStrike"/>
          </a:p>
        </p:txBody>
      </p:sp>
      <p:pic>
        <p:nvPicPr>
          <p:cNvPr id="137" name="Google Shape;137;g30cc870d4e5_0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30cc870d4e5_0_73"/>
          <p:cNvSpPr/>
          <p:nvPr/>
        </p:nvSpPr>
        <p:spPr>
          <a:xfrm>
            <a:off x="1012900" y="1904636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Problemes de la comunicació: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Reunions rutinàries que no aporten res.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Els diferents rols poden no compartir la mateixa visió.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No es comuniquen els problemes per la presió del temps.</a:t>
            </a:r>
            <a:endParaRPr sz="2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Impactes: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Es detecten els problemes molt més tard.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Poca </a:t>
            </a:r>
            <a:r>
              <a:rPr lang="en-US" sz="2100">
                <a:solidFill>
                  <a:schemeClr val="dk1"/>
                </a:solidFill>
              </a:rPr>
              <a:t>claredat</a:t>
            </a:r>
            <a:r>
              <a:rPr lang="en-US" sz="2100">
                <a:solidFill>
                  <a:schemeClr val="dk1"/>
                </a:solidFill>
              </a:rPr>
              <a:t> en l’objectiu del projecte.</a:t>
            </a:r>
            <a:endParaRPr sz="2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pic>
        <p:nvPicPr>
          <p:cNvPr id="139" name="Google Shape;139;g30cc870d4e5_0_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5" name="Google Shape;14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0"/>
          <p:cNvSpPr/>
          <p:nvPr/>
        </p:nvSpPr>
        <p:spPr>
          <a:xfrm>
            <a:off x="863750" y="1000895"/>
            <a:ext cx="74163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Conclusions</a:t>
            </a:r>
            <a:endParaRPr b="0" i="0" sz="4400" u="none" cap="none" strike="noStrike"/>
          </a:p>
        </p:txBody>
      </p:sp>
      <p:sp>
        <p:nvSpPr>
          <p:cNvPr id="147" name="Google Shape;147;p10"/>
          <p:cNvSpPr/>
          <p:nvPr/>
        </p:nvSpPr>
        <p:spPr>
          <a:xfrm>
            <a:off x="1012900" y="2100936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Dependència entre els diferents rols</a:t>
            </a:r>
            <a:endParaRPr sz="2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Poca escalabilitat donada aquesta dependència</a:t>
            </a:r>
            <a:endParaRPr sz="2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Alt nivell de maduresa per complir amb els temps</a:t>
            </a:r>
            <a:endParaRPr sz="2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Gestionar pressió elevada i continuada</a:t>
            </a:r>
            <a:endParaRPr sz="2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cc870d4e5_0_0"/>
          <p:cNvSpPr/>
          <p:nvPr/>
        </p:nvSpPr>
        <p:spPr>
          <a:xfrm>
            <a:off x="1058400" y="1014675"/>
            <a:ext cx="12513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lang="en-US" sz="4400">
                <a:latin typeface="Montserrat"/>
                <a:ea typeface="Montserrat"/>
                <a:cs typeface="Montserrat"/>
                <a:sym typeface="Montserrat"/>
              </a:rPr>
              <a:t>Bibliografia</a:t>
            </a:r>
            <a:endParaRPr b="0" i="0" sz="4400" u="none" cap="none" strike="noStrike"/>
          </a:p>
        </p:txBody>
      </p:sp>
      <p:sp>
        <p:nvSpPr>
          <p:cNvPr id="154" name="Google Shape;154;g30cc870d4e5_0_0"/>
          <p:cNvSpPr/>
          <p:nvPr/>
        </p:nvSpPr>
        <p:spPr>
          <a:xfrm>
            <a:off x="1058400" y="1897699"/>
            <a:ext cx="13071600" cy="58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>
                <a:solidFill>
                  <a:schemeClr val="dk1"/>
                </a:solidFill>
              </a:rPr>
              <a:t>Implementació inicial complexa, Equips reduïts (poca escalabilitat) </a:t>
            </a:r>
            <a:r>
              <a:rPr lang="en-US" sz="1900">
                <a:solidFill>
                  <a:schemeClr val="dk1"/>
                </a:solidFill>
              </a:rPr>
              <a:t>: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u="sng">
                <a:solidFill>
                  <a:schemeClr val="hlink"/>
                </a:solidFill>
                <a:hlinkClick r:id="rId3"/>
              </a:rPr>
              <a:t>https://es.indeed.com/orientacion-laboral/desarrollo-profesional/ventajas-desventajas-metodologia-scrum</a:t>
            </a:r>
            <a:r>
              <a:rPr b="1" lang="en-US" sz="1900">
                <a:solidFill>
                  <a:schemeClr val="dk1"/>
                </a:solidFill>
              </a:rPr>
              <a:t> </a:t>
            </a:r>
            <a:r>
              <a:rPr lang="en-US" sz="1900">
                <a:solidFill>
                  <a:schemeClr val="dk1"/>
                </a:solidFill>
              </a:rPr>
              <a:t>(Octubre 2024)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1" lang="en-US" sz="1900">
                <a:solidFill>
                  <a:schemeClr val="dk1"/>
                </a:solidFill>
              </a:rPr>
              <a:t>Ledesma, E. (2020, 9 septiembre). Determinación de Dependencias en un Proyecto Scrum. Proyectum. </a:t>
            </a:r>
            <a:r>
              <a:rPr b="1" lang="en-US" sz="1900" u="sng">
                <a:solidFill>
                  <a:schemeClr val="hlink"/>
                </a:solidFill>
                <a:hlinkClick r:id="rId4"/>
              </a:rPr>
              <a:t>https://proyectum.com/sistema/blog/determinacion-de-dependencias-en-un-proyecto-scrum/</a:t>
            </a:r>
            <a:r>
              <a:rPr lang="en-US" sz="1900">
                <a:solidFill>
                  <a:schemeClr val="dk1"/>
                </a:solidFill>
              </a:rPr>
              <a:t> </a:t>
            </a:r>
            <a:r>
              <a:rPr b="1" lang="en-US" sz="1900">
                <a:solidFill>
                  <a:schemeClr val="dk1"/>
                </a:solidFill>
              </a:rPr>
              <a:t>(Octubre 2024)</a:t>
            </a:r>
            <a:endParaRPr sz="19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>
                <a:solidFill>
                  <a:schemeClr val="dk1"/>
                </a:solidFill>
              </a:rPr>
              <a:t>       Aponte, A. (2019, 29 agosto). Dificultades a la hora de estimar - Adictos al trabajo. Adictos Al Trabajo </a:t>
            </a:r>
            <a:r>
              <a:rPr b="1" lang="en-US" sz="1900" u="sng">
                <a:solidFill>
                  <a:schemeClr val="hlink"/>
                </a:solidFill>
                <a:hlinkClick r:id="rId5"/>
              </a:rPr>
              <a:t>https://adictosaltrabajo.com/2019/08/28/dificultades-a-la-hora-de-estimar/</a:t>
            </a:r>
            <a:r>
              <a:rPr lang="en-US" sz="1200">
                <a:solidFill>
                  <a:schemeClr val="dk1"/>
                </a:solidFill>
              </a:rPr>
              <a:t> </a:t>
            </a:r>
            <a:r>
              <a:rPr b="1" lang="en-US" sz="1900">
                <a:solidFill>
                  <a:schemeClr val="dk1"/>
                </a:solidFill>
              </a:rPr>
              <a:t> (Octubre 2024) </a:t>
            </a:r>
            <a:endParaRPr sz="1200">
              <a:solidFill>
                <a:schemeClr val="dk1"/>
              </a:solidFill>
            </a:endParaRPr>
          </a:p>
          <a:p>
            <a:pPr indent="-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>
                <a:solidFill>
                  <a:schemeClr val="dk1"/>
                </a:solidFill>
              </a:rPr>
              <a:t>       Morena, A. (2024, 12 marzo). Scrum: ¿metodología útil o problemática? Codemotion Magazine. </a:t>
            </a:r>
            <a:r>
              <a:rPr b="1" lang="en-US" sz="1900" u="sng">
                <a:solidFill>
                  <a:schemeClr val="hlink"/>
                </a:solidFill>
                <a:hlinkClick r:id="rId6"/>
              </a:rPr>
              <a:t>https://www.codemotion.com/magazine/es/devops-es/scrum-metodologia-util-o-problematica/</a:t>
            </a:r>
            <a:r>
              <a:rPr lang="en-US" sz="1200">
                <a:solidFill>
                  <a:schemeClr val="dk1"/>
                </a:solidFill>
              </a:rPr>
              <a:t> </a:t>
            </a:r>
            <a:r>
              <a:rPr b="1" lang="en-US" sz="1900">
                <a:solidFill>
                  <a:schemeClr val="dk1"/>
                </a:solidFill>
              </a:rPr>
              <a:t> (Octubre 2024) 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155" name="Google Shape;155;g30cc870d4e5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0cc870d4e5_0_5"/>
          <p:cNvSpPr/>
          <p:nvPr/>
        </p:nvSpPr>
        <p:spPr>
          <a:xfrm>
            <a:off x="1058400" y="1014675"/>
            <a:ext cx="12513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lang="en-US" sz="4400">
                <a:latin typeface="Montserrat"/>
                <a:ea typeface="Montserrat"/>
                <a:cs typeface="Montserrat"/>
                <a:sym typeface="Montserrat"/>
              </a:rPr>
              <a:t>Índex</a:t>
            </a:r>
            <a:endParaRPr b="0" i="0" sz="4400" u="none" cap="none" strike="noStrike"/>
          </a:p>
        </p:txBody>
      </p:sp>
      <p:pic>
        <p:nvPicPr>
          <p:cNvPr id="66" name="Google Shape;66;g30cc870d4e5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g30cc870d4e5_0_5"/>
          <p:cNvSpPr/>
          <p:nvPr/>
        </p:nvSpPr>
        <p:spPr>
          <a:xfrm>
            <a:off x="1058400" y="1927911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lang="en-US" sz="2100">
                <a:solidFill>
                  <a:schemeClr val="dk1"/>
                </a:solidFill>
              </a:rPr>
              <a:t>Implementació inicial complexa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lang="en-US" sz="2100">
                <a:solidFill>
                  <a:schemeClr val="dk1"/>
                </a:solidFill>
              </a:rPr>
              <a:t>Equips reduïts (poca escalabilitat)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Dependència de l’equip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Sobrecàrrega de treball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Dependència del product Owner 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Manca de compromís amb els terminis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Dificultat de l’estimació de temps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Falta de comunicació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Conclusions</a:t>
            </a:r>
            <a:endParaRPr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3" name="Google Shape;7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"/>
          <p:cNvSpPr/>
          <p:nvPr/>
        </p:nvSpPr>
        <p:spPr>
          <a:xfrm>
            <a:off x="5776400" y="761725"/>
            <a:ext cx="85500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lang="en-US" sz="4300">
                <a:latin typeface="Montserrat"/>
                <a:ea typeface="Montserrat"/>
                <a:cs typeface="Montserrat"/>
                <a:sym typeface="Montserrat"/>
              </a:rPr>
              <a:t>Implementació inicial complexa</a:t>
            </a:r>
            <a:endParaRPr b="0" i="0" sz="4300" u="none" cap="none" strike="noStrike"/>
          </a:p>
        </p:txBody>
      </p:sp>
      <p:pic>
        <p:nvPicPr>
          <p:cNvPr id="75" name="Google Shape;7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2"/>
          <p:cNvSpPr/>
          <p:nvPr/>
        </p:nvSpPr>
        <p:spPr>
          <a:xfrm>
            <a:off x="6343250" y="2622536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Canvi de mentalitat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Resistència al canvi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Rols nous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Autoorganització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Canvis en la gestió del temps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Formació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Necessitat d’eines de suport</a:t>
            </a:r>
            <a:endParaRPr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0cc870d4e5_0_23"/>
          <p:cNvSpPr/>
          <p:nvPr/>
        </p:nvSpPr>
        <p:spPr>
          <a:xfrm>
            <a:off x="1812700" y="686225"/>
            <a:ext cx="58167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lang="en-US" sz="4300">
                <a:latin typeface="Montserrat"/>
                <a:ea typeface="Montserrat"/>
                <a:cs typeface="Montserrat"/>
                <a:sym typeface="Montserrat"/>
              </a:rPr>
              <a:t>Equips reduïts (poca escalabilitat)</a:t>
            </a:r>
            <a:endParaRPr b="0" i="0" sz="4300" u="none" cap="none" strike="noStrike"/>
          </a:p>
        </p:txBody>
      </p:sp>
      <p:pic>
        <p:nvPicPr>
          <p:cNvPr id="83" name="Google Shape;83;g30cc870d4e5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g30cc870d4e5_0_23"/>
          <p:cNvSpPr/>
          <p:nvPr/>
        </p:nvSpPr>
        <p:spPr>
          <a:xfrm>
            <a:off x="1012900" y="2689861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Dissenyat per a equips petits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Problemes de coordinació en equips grans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Reunions poc eficaces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Dificultat per mantenir l’autoorganització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Backlog complex</a:t>
            </a:r>
            <a:endParaRPr sz="2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pic>
        <p:nvPicPr>
          <p:cNvPr descr="preencoded.png" id="85" name="Google Shape;85;g30cc870d4e5_0_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0cc870d4e5_0_49"/>
          <p:cNvSpPr/>
          <p:nvPr/>
        </p:nvSpPr>
        <p:spPr>
          <a:xfrm>
            <a:off x="5776400" y="761725"/>
            <a:ext cx="85500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lang="en-US" sz="4300">
                <a:latin typeface="Montserrat"/>
                <a:ea typeface="Montserrat"/>
                <a:cs typeface="Montserrat"/>
                <a:sym typeface="Montserrat"/>
              </a:rPr>
              <a:t>Dependència de l’equip</a:t>
            </a:r>
            <a:endParaRPr b="0" i="0" sz="4300" u="none" cap="none" strike="noStrike"/>
          </a:p>
        </p:txBody>
      </p:sp>
      <p:pic>
        <p:nvPicPr>
          <p:cNvPr id="92" name="Google Shape;92;g30cc870d4e5_0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30cc870d4e5_0_49"/>
          <p:cNvSpPr/>
          <p:nvPr/>
        </p:nvSpPr>
        <p:spPr>
          <a:xfrm>
            <a:off x="6343250" y="2010336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Sincronització dels sprints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Colls d’ampolla en el desenvolupament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Dependència tècnica i integracions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Dificultat en la priorització global</a:t>
            </a:r>
            <a:endParaRPr sz="2100">
              <a:solidFill>
                <a:schemeClr val="dk1"/>
              </a:solidFill>
            </a:endParaRPr>
          </a:p>
        </p:txBody>
      </p:sp>
      <p:pic>
        <p:nvPicPr>
          <p:cNvPr descr="preencoded.png" id="94" name="Google Shape;94;g30cc870d4e5_0_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0cc870d4e5_0_33"/>
          <p:cNvSpPr/>
          <p:nvPr/>
        </p:nvSpPr>
        <p:spPr>
          <a:xfrm>
            <a:off x="1812700" y="686225"/>
            <a:ext cx="89379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lang="en-US" sz="4300">
                <a:latin typeface="Montserrat"/>
                <a:ea typeface="Montserrat"/>
                <a:cs typeface="Montserrat"/>
                <a:sym typeface="Montserrat"/>
              </a:rPr>
              <a:t>Sobrecàrrega de treball</a:t>
            </a:r>
            <a:endParaRPr b="0" i="0" sz="4300" u="none" cap="none" strike="noStrike"/>
          </a:p>
        </p:txBody>
      </p:sp>
      <p:pic>
        <p:nvPicPr>
          <p:cNvPr id="101" name="Google Shape;101;g30cc870d4e5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30cc870d4e5_0_33"/>
          <p:cNvSpPr/>
          <p:nvPr/>
        </p:nvSpPr>
        <p:spPr>
          <a:xfrm>
            <a:off x="1012900" y="2034361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Daily Scrum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Sprint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Estimacions inexactes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Cansament o esgotament</a:t>
            </a:r>
            <a:endParaRPr sz="2100">
              <a:solidFill>
                <a:schemeClr val="dk1"/>
              </a:solidFill>
            </a:endParaRPr>
          </a:p>
        </p:txBody>
      </p:sp>
      <p:pic>
        <p:nvPicPr>
          <p:cNvPr id="103" name="Google Shape;103;g30cc870d4e5_0_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3800" y="1692200"/>
            <a:ext cx="8594002" cy="429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0cc870d4e5_0_57"/>
          <p:cNvSpPr/>
          <p:nvPr/>
        </p:nvSpPr>
        <p:spPr>
          <a:xfrm>
            <a:off x="5776400" y="761725"/>
            <a:ext cx="85500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lang="en-US" sz="4300">
                <a:latin typeface="Montserrat"/>
                <a:ea typeface="Montserrat"/>
                <a:cs typeface="Montserrat"/>
                <a:sym typeface="Montserrat"/>
              </a:rPr>
              <a:t>Dependència del Product Owner</a:t>
            </a:r>
            <a:endParaRPr b="0" i="0" sz="4300" u="none" cap="none" strike="noStrike"/>
          </a:p>
        </p:txBody>
      </p:sp>
      <p:pic>
        <p:nvPicPr>
          <p:cNvPr id="110" name="Google Shape;110;g30cc870d4e5_0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30cc870d4e5_0_57"/>
          <p:cNvSpPr/>
          <p:nvPr/>
        </p:nvSpPr>
        <p:spPr>
          <a:xfrm>
            <a:off x="6317575" y="2551651"/>
            <a:ext cx="7442100" cy="45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Responsable 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Dependència en la presa de decisions (aclarir requisits, prioritzar tasques, aprovar canvis importants)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Manca de coneixament o claredat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Ineficiencia i mal rendiment.</a:t>
            </a:r>
            <a:endParaRPr sz="2100">
              <a:solidFill>
                <a:schemeClr val="dk1"/>
              </a:solidFill>
            </a:endParaRPr>
          </a:p>
        </p:txBody>
      </p:sp>
      <p:pic>
        <p:nvPicPr>
          <p:cNvPr id="112" name="Google Shape;112;g30cc870d4e5_0_57"/>
          <p:cNvPicPr preferRelativeResize="0"/>
          <p:nvPr/>
        </p:nvPicPr>
        <p:blipFill rotWithShape="1">
          <a:blip r:embed="rId4">
            <a:alphaModFix/>
          </a:blip>
          <a:srcRect b="6672" l="0" r="0" t="0"/>
          <a:stretch/>
        </p:blipFill>
        <p:spPr>
          <a:xfrm>
            <a:off x="6025" y="29500"/>
            <a:ext cx="5448523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cc870d4e5_0_41"/>
          <p:cNvSpPr/>
          <p:nvPr/>
        </p:nvSpPr>
        <p:spPr>
          <a:xfrm>
            <a:off x="1002050" y="604125"/>
            <a:ext cx="121767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lang="en-US" sz="4300">
                <a:latin typeface="Montserrat"/>
                <a:ea typeface="Montserrat"/>
                <a:cs typeface="Montserrat"/>
                <a:sym typeface="Montserrat"/>
              </a:rPr>
              <a:t>Manca de compromís amb els terminis</a:t>
            </a:r>
            <a:endParaRPr b="0" i="0" sz="4300" u="none" cap="none" strike="noStrike"/>
          </a:p>
        </p:txBody>
      </p:sp>
      <p:pic>
        <p:nvPicPr>
          <p:cNvPr id="119" name="Google Shape;119;g30cc870d4e5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30cc870d4e5_0_41"/>
          <p:cNvSpPr/>
          <p:nvPr/>
        </p:nvSpPr>
        <p:spPr>
          <a:xfrm>
            <a:off x="951325" y="2267556"/>
            <a:ext cx="7449300" cy="23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Canvis de prioritats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Estimacions optimistes</a:t>
            </a:r>
            <a:endParaRPr sz="2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pic>
        <p:nvPicPr>
          <p:cNvPr id="121" name="Google Shape;121;g30cc870d4e5_0_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53800" y="2200075"/>
            <a:ext cx="2491975" cy="245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0cc870d4e5_0_65"/>
          <p:cNvSpPr/>
          <p:nvPr/>
        </p:nvSpPr>
        <p:spPr>
          <a:xfrm>
            <a:off x="5776400" y="761725"/>
            <a:ext cx="85500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lang="en-US" sz="4300">
                <a:latin typeface="Montserrat"/>
                <a:ea typeface="Montserrat"/>
                <a:cs typeface="Montserrat"/>
                <a:sym typeface="Montserrat"/>
              </a:rPr>
              <a:t>Dificultat de l’estimació de temps</a:t>
            </a:r>
            <a:endParaRPr b="0" i="0" sz="4300" u="none" cap="none" strike="noStrike"/>
          </a:p>
        </p:txBody>
      </p:sp>
      <p:pic>
        <p:nvPicPr>
          <p:cNvPr id="128" name="Google Shape;128;g30cc870d4e5_0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3725" y="7754149"/>
            <a:ext cx="2028575" cy="4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30cc870d4e5_0_65"/>
          <p:cNvSpPr/>
          <p:nvPr/>
        </p:nvSpPr>
        <p:spPr>
          <a:xfrm>
            <a:off x="6343250" y="2622536"/>
            <a:ext cx="74163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Dificultat d’estimar els temps: 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Evolució i canvi de la càrrega de treball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Dificultat en predir les necessitats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Subestimar o sobreestimar les tasques degut a un equip jove</a:t>
            </a:r>
            <a:endParaRPr sz="2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61950" lvl="0" marL="4572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Impactes: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Sprints incomplets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Desajustaments en el progrés.</a:t>
            </a:r>
            <a:endParaRPr sz="2100">
              <a:solidFill>
                <a:schemeClr val="dk1"/>
              </a:solidFill>
            </a:endParaRPr>
          </a:p>
        </p:txBody>
      </p:sp>
      <p:pic>
        <p:nvPicPr>
          <p:cNvPr id="130" name="Google Shape;130;g30cc870d4e5_0_65"/>
          <p:cNvPicPr preferRelativeResize="0"/>
          <p:nvPr/>
        </p:nvPicPr>
        <p:blipFill rotWithShape="1">
          <a:blip r:embed="rId4">
            <a:alphaModFix/>
          </a:blip>
          <a:srcRect b="0" l="7636" r="7039" t="0"/>
          <a:stretch/>
        </p:blipFill>
        <p:spPr>
          <a:xfrm>
            <a:off x="0" y="0"/>
            <a:ext cx="5486400" cy="822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2024-10-19T10:14:29Z</dcterms:created>
  <dc:creator>PptxGenJS</dc:creator>
</cp:coreProperties>
</file>